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1" r:id="rId12"/>
    <p:sldId id="272" r:id="rId13"/>
    <p:sldId id="269" r:id="rId14"/>
    <p:sldId id="263" r:id="rId15"/>
    <p:sldId id="273"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17" autoAdjust="0"/>
    <p:restoredTop sz="94660"/>
  </p:normalViewPr>
  <p:slideViewPr>
    <p:cSldViewPr snapToGrid="0">
      <p:cViewPr varScale="1">
        <p:scale>
          <a:sx n="72" d="100"/>
          <a:sy n="72" d="100"/>
        </p:scale>
        <p:origin x="9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2020-12-18</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2020-12-18</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sv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e1</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e2</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7" y="1787549"/>
            <a:ext cx="2401222" cy="2431435"/>
          </a:xfrm>
          <a:prstGeom prst="rect">
            <a:avLst/>
          </a:prstGeom>
          <a:noFill/>
        </p:spPr>
        <p:txBody>
          <a:bodyPr wrap="square" rtlCol="0">
            <a:spAutoFit/>
          </a:bodyPr>
          <a:lstStyle/>
          <a:p>
            <a:pPr algn="ctr"/>
            <a:r>
              <a:rPr lang="fr-CA" sz="1000" dirty="0"/>
              <a:t>Chaque partie mémorisée aura une jauge verte vous indiquant sont état.  </a:t>
            </a:r>
            <a:r>
              <a:rPr lang="fr-FR" sz="1000" dirty="0"/>
              <a:t>Quand une partie </a:t>
            </a:r>
            <a:r>
              <a:rPr lang="fr-FR" sz="1000" dirty="0" err="1"/>
              <a:t>vien</a:t>
            </a:r>
            <a:r>
              <a:rPr lang="fr-FR" sz="1000" dirty="0"/>
              <a:t> d’être mémorisée, la jauge verte ne doit pas se vider pour 30 jours pour que la partie passe dans l’ensemble </a:t>
            </a:r>
            <a:r>
              <a:rPr lang="fr-FR" sz="1000" dirty="0" err="1"/>
              <a:t>Qadim</a:t>
            </a:r>
            <a:r>
              <a:rPr lang="fr-FR" sz="1000" dirty="0"/>
              <a:t>. Au tout début, la jauge verte a 2 points max. Quand l’utilisateur ne révise pas ce qu’il a à réviser, la jauge perds 1 point. S’il révise, la jauge récupère 0.5 points. Chaque 5 jours, la jauge ajoute 1 point max. Passée à l’ensemble </a:t>
            </a:r>
            <a:r>
              <a:rPr lang="fr-FR" sz="1000" dirty="0" err="1"/>
              <a:t>Qadim</a:t>
            </a:r>
            <a:r>
              <a:rPr lang="fr-FR" sz="1000" dirty="0"/>
              <a:t>, la jauge verte restera stable à 15 points max et l’utilisateur restaurera 1 point à la révision.</a:t>
            </a:r>
          </a:p>
          <a:p>
            <a:pPr algn="ctr"/>
            <a:endParaRPr lang="fr-CA" sz="1200" dirty="0"/>
          </a:p>
        </p:txBody>
      </p:sp>
      <p:sp>
        <p:nvSpPr>
          <p:cNvPr id="6" name="Rectangle: Rounded Corners 5">
            <a:extLst>
              <a:ext uri="{FF2B5EF4-FFF2-40B4-BE49-F238E27FC236}">
                <a16:creationId xmlns:a16="http://schemas.microsoft.com/office/drawing/2014/main" id="{09CD1059-3B4F-4344-BB35-594DC9F2F296}"/>
              </a:ext>
            </a:extLst>
          </p:cNvPr>
          <p:cNvSpPr/>
          <p:nvPr/>
        </p:nvSpPr>
        <p:spPr>
          <a:xfrm>
            <a:off x="1630765" y="2544016"/>
            <a:ext cx="2255354" cy="88498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8" name="Rectangle: Rounded Corners 97">
            <a:extLst>
              <a:ext uri="{FF2B5EF4-FFF2-40B4-BE49-F238E27FC236}">
                <a16:creationId xmlns:a16="http://schemas.microsoft.com/office/drawing/2014/main" id="{56CF4117-EAA1-4672-9C87-0BE43002EE12}"/>
              </a:ext>
            </a:extLst>
          </p:cNvPr>
          <p:cNvSpPr/>
          <p:nvPr/>
        </p:nvSpPr>
        <p:spPr>
          <a:xfrm>
            <a:off x="1642780" y="3517016"/>
            <a:ext cx="2255354" cy="884984"/>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6">
                    <a:lumMod val="60000"/>
                    <a:lumOff val="40000"/>
                  </a:schemeClr>
                </a:solidFill>
              </a:ln>
            </a:endParaRPr>
          </a:p>
        </p:txBody>
      </p:sp>
      <p:sp>
        <p:nvSpPr>
          <p:cNvPr id="16" name="TextBox 15">
            <a:extLst>
              <a:ext uri="{FF2B5EF4-FFF2-40B4-BE49-F238E27FC236}">
                <a16:creationId xmlns:a16="http://schemas.microsoft.com/office/drawing/2014/main" id="{D610D14C-57C8-4ED5-8AF8-A37E3F60ADB1}"/>
              </a:ext>
            </a:extLst>
          </p:cNvPr>
          <p:cNvSpPr txBox="1"/>
          <p:nvPr/>
        </p:nvSpPr>
        <p:spPr>
          <a:xfrm>
            <a:off x="1697339" y="2556753"/>
            <a:ext cx="963341" cy="369332"/>
          </a:xfrm>
          <a:prstGeom prst="rect">
            <a:avLst/>
          </a:prstGeom>
          <a:noFill/>
        </p:spPr>
        <p:txBody>
          <a:bodyPr wrap="none" rtlCol="0">
            <a:spAutoFit/>
          </a:bodyPr>
          <a:lstStyle/>
          <a:p>
            <a:r>
              <a:rPr lang="en-US" dirty="0" err="1"/>
              <a:t>Révision</a:t>
            </a:r>
            <a:endParaRPr lang="en-CA" dirty="0"/>
          </a:p>
        </p:txBody>
      </p:sp>
      <p:sp>
        <p:nvSpPr>
          <p:cNvPr id="99" name="TextBox 98">
            <a:extLst>
              <a:ext uri="{FF2B5EF4-FFF2-40B4-BE49-F238E27FC236}">
                <a16:creationId xmlns:a16="http://schemas.microsoft.com/office/drawing/2014/main" id="{BAEE9345-0BF4-459B-A9B6-35DD65A9855E}"/>
              </a:ext>
            </a:extLst>
          </p:cNvPr>
          <p:cNvSpPr txBox="1"/>
          <p:nvPr/>
        </p:nvSpPr>
        <p:spPr>
          <a:xfrm>
            <a:off x="1687230" y="2838428"/>
            <a:ext cx="939681" cy="523220"/>
          </a:xfrm>
          <a:prstGeom prst="rect">
            <a:avLst/>
          </a:prstGeom>
          <a:noFill/>
        </p:spPr>
        <p:txBody>
          <a:bodyPr wrap="none" rtlCol="0">
            <a:spAutoFit/>
          </a:bodyPr>
          <a:lstStyle/>
          <a:p>
            <a:r>
              <a:rPr lang="en-US" sz="1400" dirty="0"/>
              <a:t>Page 603</a:t>
            </a:r>
          </a:p>
          <a:p>
            <a:r>
              <a:rPr lang="en-US" sz="1400" dirty="0" err="1"/>
              <a:t>Ligne</a:t>
            </a:r>
            <a:r>
              <a:rPr lang="en-US" sz="1400" dirty="0"/>
              <a:t> 5-15</a:t>
            </a:r>
            <a:endParaRPr lang="en-CA" sz="1400" dirty="0"/>
          </a:p>
        </p:txBody>
      </p:sp>
      <p:sp>
        <p:nvSpPr>
          <p:cNvPr id="36" name="Oval 35">
            <a:extLst>
              <a:ext uri="{FF2B5EF4-FFF2-40B4-BE49-F238E27FC236}">
                <a16:creationId xmlns:a16="http://schemas.microsoft.com/office/drawing/2014/main" id="{F2F455FC-C6D7-4D66-ACCF-04918EFA8F24}"/>
              </a:ext>
            </a:extLst>
          </p:cNvPr>
          <p:cNvSpPr/>
          <p:nvPr/>
        </p:nvSpPr>
        <p:spPr>
          <a:xfrm>
            <a:off x="3138457" y="2948138"/>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ChartJS and &amp;quot;half donuts&amp;quot;">
            <a:extLst>
              <a:ext uri="{FF2B5EF4-FFF2-40B4-BE49-F238E27FC236}">
                <a16:creationId xmlns:a16="http://schemas.microsoft.com/office/drawing/2014/main" id="{04643A5F-B341-4BDA-AA4E-7BADE197879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870366" y="2607431"/>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7B5D90E1-1C91-4751-B907-678D8B8D51F6}"/>
                  </a:ext>
                </a:extLst>
              </p:cNvPr>
              <p:cNvSpPr txBox="1"/>
              <p:nvPr/>
            </p:nvSpPr>
            <p:spPr>
              <a:xfrm>
                <a:off x="3034985" y="2905795"/>
                <a:ext cx="636413" cy="4249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sz="1100" dirty="0" smtClean="0">
                              <a:latin typeface="Cambria Math" panose="02040503050406030204" pitchFamily="18" charset="0"/>
                            </a:rPr>
                          </m:ctrlPr>
                        </m:fPr>
                        <m:num>
                          <m:r>
                            <a:rPr lang="en-US" sz="1100" b="0" i="1" dirty="0" smtClean="0">
                              <a:latin typeface="Cambria Math" panose="02040503050406030204" pitchFamily="18" charset="0"/>
                            </a:rPr>
                            <m:t>7</m:t>
                          </m:r>
                        </m:num>
                        <m:den>
                          <m:r>
                            <a:rPr lang="en-US" sz="1100" b="0" i="1" dirty="0" smtClean="0">
                              <a:latin typeface="Cambria Math" panose="02040503050406030204" pitchFamily="18" charset="0"/>
                            </a:rPr>
                            <m:t>10</m:t>
                          </m:r>
                        </m:den>
                      </m:f>
                    </m:oMath>
                  </m:oMathPara>
                </a14:m>
                <a:endParaRPr lang="en-CA" sz="1100" dirty="0"/>
              </a:p>
            </p:txBody>
          </p:sp>
        </mc:Choice>
        <mc:Fallback>
          <p:sp>
            <p:nvSpPr>
              <p:cNvPr id="100" name="TextBox 99">
                <a:extLst>
                  <a:ext uri="{FF2B5EF4-FFF2-40B4-BE49-F238E27FC236}">
                    <a16:creationId xmlns:a16="http://schemas.microsoft.com/office/drawing/2014/main" id="{7B5D90E1-1C91-4751-B907-678D8B8D51F6}"/>
                  </a:ext>
                </a:extLst>
              </p:cNvPr>
              <p:cNvSpPr txBox="1">
                <a:spLocks noRot="1" noChangeAspect="1" noMove="1" noResize="1" noEditPoints="1" noAdjustHandles="1" noChangeArrowheads="1" noChangeShapeType="1" noTextEdit="1"/>
              </p:cNvSpPr>
              <p:nvPr/>
            </p:nvSpPr>
            <p:spPr>
              <a:xfrm>
                <a:off x="3034985" y="2905795"/>
                <a:ext cx="636413" cy="424988"/>
              </a:xfrm>
              <a:prstGeom prst="rect">
                <a:avLst/>
              </a:prstGeom>
              <a:blipFill>
                <a:blip r:embed="rId5"/>
                <a:stretch>
                  <a:fillRect/>
                </a:stretch>
              </a:blipFill>
            </p:spPr>
            <p:txBody>
              <a:bodyPr/>
              <a:lstStyle/>
              <a:p>
                <a:r>
                  <a:rPr lang="en-CA">
                    <a:noFill/>
                  </a:rPr>
                  <a:t> </a:t>
                </a:r>
              </a:p>
            </p:txBody>
          </p:sp>
        </mc:Fallback>
      </mc:AlternateContent>
      <p:sp>
        <p:nvSpPr>
          <p:cNvPr id="101" name="TextBox 100">
            <a:extLst>
              <a:ext uri="{FF2B5EF4-FFF2-40B4-BE49-F238E27FC236}">
                <a16:creationId xmlns:a16="http://schemas.microsoft.com/office/drawing/2014/main" id="{8AF7440D-CF72-4276-88ED-44BA5509D771}"/>
              </a:ext>
            </a:extLst>
          </p:cNvPr>
          <p:cNvSpPr txBox="1"/>
          <p:nvPr/>
        </p:nvSpPr>
        <p:spPr>
          <a:xfrm>
            <a:off x="1697339" y="3544253"/>
            <a:ext cx="1360950" cy="338554"/>
          </a:xfrm>
          <a:prstGeom prst="rect">
            <a:avLst/>
          </a:prstGeom>
          <a:noFill/>
        </p:spPr>
        <p:txBody>
          <a:bodyPr wrap="none" rtlCol="0">
            <a:spAutoFit/>
          </a:bodyPr>
          <a:lstStyle/>
          <a:p>
            <a:r>
              <a:rPr lang="en-US" sz="1600" dirty="0" err="1"/>
              <a:t>Mémorisation</a:t>
            </a:r>
            <a:endParaRPr lang="en-CA" sz="1600" dirty="0"/>
          </a:p>
        </p:txBody>
      </p:sp>
      <p:sp>
        <p:nvSpPr>
          <p:cNvPr id="102" name="TextBox 101">
            <a:extLst>
              <a:ext uri="{FF2B5EF4-FFF2-40B4-BE49-F238E27FC236}">
                <a16:creationId xmlns:a16="http://schemas.microsoft.com/office/drawing/2014/main" id="{F9488BD6-91E2-44D1-B682-ADDA8FD96628}"/>
              </a:ext>
            </a:extLst>
          </p:cNvPr>
          <p:cNvSpPr txBox="1"/>
          <p:nvPr/>
        </p:nvSpPr>
        <p:spPr>
          <a:xfrm>
            <a:off x="1734903" y="3785551"/>
            <a:ext cx="847796" cy="523220"/>
          </a:xfrm>
          <a:prstGeom prst="rect">
            <a:avLst/>
          </a:prstGeom>
          <a:noFill/>
        </p:spPr>
        <p:txBody>
          <a:bodyPr wrap="none" rtlCol="0">
            <a:spAutoFit/>
          </a:bodyPr>
          <a:lstStyle/>
          <a:p>
            <a:r>
              <a:rPr lang="en-US" sz="1400" dirty="0"/>
              <a:t>Page 601</a:t>
            </a:r>
          </a:p>
          <a:p>
            <a:r>
              <a:rPr lang="en-US" sz="1400" dirty="0" err="1"/>
              <a:t>Ligne</a:t>
            </a:r>
            <a:r>
              <a:rPr lang="en-US" sz="1400" dirty="0"/>
              <a:t> 3-6</a:t>
            </a:r>
            <a:endParaRPr lang="en-CA" sz="1400" dirty="0"/>
          </a:p>
        </p:txBody>
      </p:sp>
      <p:pic>
        <p:nvPicPr>
          <p:cNvPr id="103" name="Picture 2" descr="ChartJS and &amp;quot;half donuts&amp;quot;">
            <a:extLst>
              <a:ext uri="{FF2B5EF4-FFF2-40B4-BE49-F238E27FC236}">
                <a16:creationId xmlns:a16="http://schemas.microsoft.com/office/drawing/2014/main" id="{46941523-2048-42D3-B453-3AD5FBB817F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956986" y="3556495"/>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5" name="Oval 104">
            <a:extLst>
              <a:ext uri="{FF2B5EF4-FFF2-40B4-BE49-F238E27FC236}">
                <a16:creationId xmlns:a16="http://schemas.microsoft.com/office/drawing/2014/main" id="{445183EA-E830-408C-8CBE-9BA6A3CB8815}"/>
              </a:ext>
            </a:extLst>
          </p:cNvPr>
          <p:cNvSpPr/>
          <p:nvPr/>
        </p:nvSpPr>
        <p:spPr>
          <a:xfrm>
            <a:off x="3213427" y="3895515"/>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E896A6FA-952C-4A47-818D-18B7377E2552}"/>
                  </a:ext>
                </a:extLst>
              </p:cNvPr>
              <p:cNvSpPr txBox="1"/>
              <p:nvPr/>
            </p:nvSpPr>
            <p:spPr>
              <a:xfrm>
                <a:off x="3121605" y="3854859"/>
                <a:ext cx="636413" cy="42498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sz="1100" dirty="0" smtClean="0">
                              <a:latin typeface="Cambria Math" panose="02040503050406030204" pitchFamily="18" charset="0"/>
                            </a:rPr>
                          </m:ctrlPr>
                        </m:fPr>
                        <m:num>
                          <m:r>
                            <a:rPr lang="en-US" sz="1100" b="0" i="1" dirty="0" smtClean="0">
                              <a:latin typeface="Cambria Math" panose="02040503050406030204" pitchFamily="18" charset="0"/>
                            </a:rPr>
                            <m:t>4</m:t>
                          </m:r>
                        </m:num>
                        <m:den>
                          <m:r>
                            <a:rPr lang="en-US" sz="1100" b="0" i="1" dirty="0" smtClean="0">
                              <a:latin typeface="Cambria Math" panose="02040503050406030204" pitchFamily="18" charset="0"/>
                            </a:rPr>
                            <m:t>6</m:t>
                          </m:r>
                        </m:den>
                      </m:f>
                    </m:oMath>
                  </m:oMathPara>
                </a14:m>
                <a:endParaRPr lang="en-CA" sz="1100" dirty="0"/>
              </a:p>
            </p:txBody>
          </p:sp>
        </mc:Choice>
        <mc:Fallback>
          <p:sp>
            <p:nvSpPr>
              <p:cNvPr id="104" name="TextBox 103">
                <a:extLst>
                  <a:ext uri="{FF2B5EF4-FFF2-40B4-BE49-F238E27FC236}">
                    <a16:creationId xmlns:a16="http://schemas.microsoft.com/office/drawing/2014/main" id="{E896A6FA-952C-4A47-818D-18B7377E2552}"/>
                  </a:ext>
                </a:extLst>
              </p:cNvPr>
              <p:cNvSpPr txBox="1">
                <a:spLocks noRot="1" noChangeAspect="1" noMove="1" noResize="1" noEditPoints="1" noAdjustHandles="1" noChangeArrowheads="1" noChangeShapeType="1" noTextEdit="1"/>
              </p:cNvSpPr>
              <p:nvPr/>
            </p:nvSpPr>
            <p:spPr>
              <a:xfrm>
                <a:off x="3121605" y="3854859"/>
                <a:ext cx="636413" cy="424988"/>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grpSp>
        <p:nvGrpSpPr>
          <p:cNvPr id="104" name="Group 103">
            <a:extLst>
              <a:ext uri="{FF2B5EF4-FFF2-40B4-BE49-F238E27FC236}">
                <a16:creationId xmlns:a16="http://schemas.microsoft.com/office/drawing/2014/main" id="{ED3B35DE-64E3-468C-9AAC-EB06258E0CA3}"/>
              </a:ext>
            </a:extLst>
          </p:cNvPr>
          <p:cNvGrpSpPr/>
          <p:nvPr/>
        </p:nvGrpSpPr>
        <p:grpSpPr>
          <a:xfrm>
            <a:off x="8255983" y="2285995"/>
            <a:ext cx="2362525" cy="1843356"/>
            <a:chOff x="1549994" y="2544016"/>
            <a:chExt cx="2403433" cy="1893693"/>
          </a:xfrm>
        </p:grpSpPr>
        <p:sp>
          <p:nvSpPr>
            <p:cNvPr id="105" name="Rectangle 104">
              <a:extLst>
                <a:ext uri="{FF2B5EF4-FFF2-40B4-BE49-F238E27FC236}">
                  <a16:creationId xmlns:a16="http://schemas.microsoft.com/office/drawing/2014/main" id="{5BF1D7AC-6B2E-43C3-9A2F-E74FE7ACC129}"/>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106" name="Rectangle 105">
              <a:extLst>
                <a:ext uri="{FF2B5EF4-FFF2-40B4-BE49-F238E27FC236}">
                  <a16:creationId xmlns:a16="http://schemas.microsoft.com/office/drawing/2014/main" id="{9E2AF121-C726-4BB8-98EE-A7CE6510FD35}"/>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497</a:t>
              </a:r>
              <a:endParaRPr lang="en-CA" dirty="0"/>
            </a:p>
          </p:txBody>
        </p:sp>
        <p:sp>
          <p:nvSpPr>
            <p:cNvPr id="107" name="Rectangle 106">
              <a:extLst>
                <a:ext uri="{FF2B5EF4-FFF2-40B4-BE49-F238E27FC236}">
                  <a16:creationId xmlns:a16="http://schemas.microsoft.com/office/drawing/2014/main" id="{BECD49D4-8D38-48EA-B50B-15599249DF66}"/>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498</a:t>
              </a:r>
              <a:endParaRPr lang="en-CA" dirty="0"/>
            </a:p>
          </p:txBody>
        </p:sp>
        <p:sp>
          <p:nvSpPr>
            <p:cNvPr id="108" name="Rectangle 107">
              <a:extLst>
                <a:ext uri="{FF2B5EF4-FFF2-40B4-BE49-F238E27FC236}">
                  <a16:creationId xmlns:a16="http://schemas.microsoft.com/office/drawing/2014/main" id="{22D7791B-9127-4C35-9555-4BFE1F3A3D4D}"/>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499</a:t>
              </a:r>
              <a:endParaRPr lang="en-CA" dirty="0"/>
            </a:p>
          </p:txBody>
        </p:sp>
        <p:grpSp>
          <p:nvGrpSpPr>
            <p:cNvPr id="109" name="Group 108">
              <a:extLst>
                <a:ext uri="{FF2B5EF4-FFF2-40B4-BE49-F238E27FC236}">
                  <a16:creationId xmlns:a16="http://schemas.microsoft.com/office/drawing/2014/main" id="{32139F42-25D9-49D3-B072-BE2FDB7A3B8E}"/>
                </a:ext>
              </a:extLst>
            </p:cNvPr>
            <p:cNvGrpSpPr/>
            <p:nvPr/>
          </p:nvGrpSpPr>
          <p:grpSpPr>
            <a:xfrm>
              <a:off x="1549994" y="3822155"/>
              <a:ext cx="2403433" cy="615554"/>
              <a:chOff x="1549994" y="3822155"/>
              <a:chExt cx="2403433" cy="615554"/>
            </a:xfrm>
          </p:grpSpPr>
          <p:sp>
            <p:nvSpPr>
              <p:cNvPr id="116" name="Rectangle 115">
                <a:extLst>
                  <a:ext uri="{FF2B5EF4-FFF2-40B4-BE49-F238E27FC236}">
                    <a16:creationId xmlns:a16="http://schemas.microsoft.com/office/drawing/2014/main" id="{53527BF8-30A2-4A0A-8BD6-D4316FD5FF9A}"/>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117" name="Rectangle 116">
                <a:extLst>
                  <a:ext uri="{FF2B5EF4-FFF2-40B4-BE49-F238E27FC236}">
                    <a16:creationId xmlns:a16="http://schemas.microsoft.com/office/drawing/2014/main" id="{824E7D94-3E3A-43B9-AC80-FF8178507280}"/>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110" name="Rectangle 109">
              <a:extLst>
                <a:ext uri="{FF2B5EF4-FFF2-40B4-BE49-F238E27FC236}">
                  <a16:creationId xmlns:a16="http://schemas.microsoft.com/office/drawing/2014/main" id="{5E160BF9-F49B-4785-AC02-F02F6E13503C}"/>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1" name="Rectangle 110">
              <a:extLst>
                <a:ext uri="{FF2B5EF4-FFF2-40B4-BE49-F238E27FC236}">
                  <a16:creationId xmlns:a16="http://schemas.microsoft.com/office/drawing/2014/main" id="{2A212316-5306-4386-B677-74F2E97B5FAF}"/>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2" name="Rectangle 111">
              <a:extLst>
                <a:ext uri="{FF2B5EF4-FFF2-40B4-BE49-F238E27FC236}">
                  <a16:creationId xmlns:a16="http://schemas.microsoft.com/office/drawing/2014/main" id="{8A25D192-1219-4D36-A8C7-248530451845}"/>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3" name="Rectangle 112">
              <a:extLst>
                <a:ext uri="{FF2B5EF4-FFF2-40B4-BE49-F238E27FC236}">
                  <a16:creationId xmlns:a16="http://schemas.microsoft.com/office/drawing/2014/main" id="{BDBF4A35-3625-4DF3-8F2F-43317F50019B}"/>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4" name="Rectangle 113">
              <a:extLst>
                <a:ext uri="{FF2B5EF4-FFF2-40B4-BE49-F238E27FC236}">
                  <a16:creationId xmlns:a16="http://schemas.microsoft.com/office/drawing/2014/main" id="{56DEA78A-A958-43BF-BFD0-48CD700EC79A}"/>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5" name="Rectangle 114">
              <a:extLst>
                <a:ext uri="{FF2B5EF4-FFF2-40B4-BE49-F238E27FC236}">
                  <a16:creationId xmlns:a16="http://schemas.microsoft.com/office/drawing/2014/main" id="{F8F32EBB-D3B7-48F4-8418-A77CCB9BFEE2}"/>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Tree>
    <p:extLst>
      <p:ext uri="{BB962C8B-B14F-4D97-AF65-F5344CB8AC3E}">
        <p14:creationId xmlns:p14="http://schemas.microsoft.com/office/powerpoint/2010/main" val="185510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
        <p:nvSpPr>
          <p:cNvPr id="3" name="Thought Bubble: Cloud 2">
            <a:extLst>
              <a:ext uri="{FF2B5EF4-FFF2-40B4-BE49-F238E27FC236}">
                <a16:creationId xmlns:a16="http://schemas.microsoft.com/office/drawing/2014/main" id="{AB48CBE3-4100-4829-93B8-1C5C9B82E5D4}"/>
              </a:ext>
            </a:extLst>
          </p:cNvPr>
          <p:cNvSpPr/>
          <p:nvPr/>
        </p:nvSpPr>
        <p:spPr>
          <a:xfrm>
            <a:off x="10933512" y="2072747"/>
            <a:ext cx="2186704" cy="3084348"/>
          </a:xfrm>
          <a:prstGeom prst="cloudCallout">
            <a:avLst>
              <a:gd name="adj1" fmla="val -57013"/>
              <a:gd name="adj2" fmla="val 561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Penser</a:t>
            </a:r>
            <a:r>
              <a:rPr lang="en-US" dirty="0"/>
              <a:t> à </a:t>
            </a:r>
            <a:r>
              <a:rPr lang="en-US" dirty="0" err="1"/>
              <a:t>rajouter</a:t>
            </a:r>
            <a:r>
              <a:rPr lang="en-US" dirty="0"/>
              <a:t> un onglet pour la </a:t>
            </a:r>
            <a:r>
              <a:rPr lang="en-US" dirty="0" err="1"/>
              <a:t>Mudarasa</a:t>
            </a:r>
            <a:r>
              <a:rPr lang="en-US" dirty="0"/>
              <a:t> avec PHP</a:t>
            </a:r>
            <a:endParaRPr lang="en-CA" dirty="0"/>
          </a:p>
        </p:txBody>
      </p:sp>
    </p:spTree>
    <p:extLst>
      <p:ext uri="{BB962C8B-B14F-4D97-AF65-F5344CB8AC3E}">
        <p14:creationId xmlns:p14="http://schemas.microsoft.com/office/powerpoint/2010/main" val="385778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2939" y="3625165"/>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descr="A picture containing door, refrigerator&#10;&#10;Description automatically generated">
            <a:extLst>
              <a:ext uri="{FF2B5EF4-FFF2-40B4-BE49-F238E27FC236}">
                <a16:creationId xmlns:a16="http://schemas.microsoft.com/office/drawing/2014/main" id="{6B0BD6EB-1D42-4BEA-8FD7-9BF1870BA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12" y="2561414"/>
            <a:ext cx="4068417" cy="4068417"/>
          </a:xfrm>
          <a:prstGeom prst="rect">
            <a:avLst/>
          </a:prstGeom>
        </p:spPr>
      </p:pic>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6563" y="306548"/>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431" y="2438400"/>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1921" y="41360"/>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5891" y="84724"/>
            <a:ext cx="1899971" cy="1903655"/>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051" y="3021840"/>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850" y="4927013"/>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1607" y="3199899"/>
            <a:ext cx="3314580" cy="3314580"/>
          </a:xfrm>
          <a:prstGeom prst="rect">
            <a:avLst/>
          </a:prstGeom>
        </p:spPr>
      </p:pic>
      <p:pic>
        <p:nvPicPr>
          <p:cNvPr id="5" name="Picture 4" descr="A picture containing window&#10;&#10;Description automatically generated">
            <a:extLst>
              <a:ext uri="{FF2B5EF4-FFF2-40B4-BE49-F238E27FC236}">
                <a16:creationId xmlns:a16="http://schemas.microsoft.com/office/drawing/2014/main" id="{501EC07C-29B5-45D1-8FF6-43A60DAECB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9861" y="178374"/>
            <a:ext cx="2109374" cy="2109374"/>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7" name="Picture 6" descr="Background pattern&#10;&#10;Description automatically generated">
            <a:extLst>
              <a:ext uri="{FF2B5EF4-FFF2-40B4-BE49-F238E27FC236}">
                <a16:creationId xmlns:a16="http://schemas.microsoft.com/office/drawing/2014/main" id="{9718C286-8FEB-4B48-960F-55E8CC12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 y="1014827"/>
            <a:ext cx="3108157" cy="177165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A8E6258B-D3A0-47F6-8BA7-2A474C39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331" y="286165"/>
            <a:ext cx="3169805" cy="3228975"/>
          </a:xfrm>
          <a:prstGeom prst="rect">
            <a:avLst/>
          </a:prstGeom>
        </p:spPr>
      </p:pic>
    </p:spTree>
    <p:extLst>
      <p:ext uri="{BB962C8B-B14F-4D97-AF65-F5344CB8AC3E}">
        <p14:creationId xmlns:p14="http://schemas.microsoft.com/office/powerpoint/2010/main" val="393867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Vérifier si la durée divisée par 4 est supérieure à 3 mois. Si oui alors appliquer la formule donnée avec arrondissement puis diviser en 4 sections et calculer la moyenne.</a:t>
            </a:r>
          </a:p>
          <a:p>
            <a:r>
              <a:rPr lang="fr-CA" sz="1400" noProof="1">
                <a:solidFill>
                  <a:srgbClr val="92D050"/>
                </a:solidFill>
                <a:latin typeface="Courier New" panose="02070309020205020404" pitchFamily="49" charset="0"/>
                <a:cs typeface="Courier New" panose="02070309020205020404" pitchFamily="49" charset="0"/>
              </a:rPr>
              <a:t>Chaque partie nouvellement apprise doit être lue tous les jours pendant c jours</a:t>
            </a:r>
          </a:p>
          <a:p>
            <a:r>
              <a:rPr lang="fr-CA" sz="1400" noProof="1">
                <a:solidFill>
                  <a:srgbClr val="92D050"/>
                </a:solidFill>
                <a:latin typeface="Courier New" panose="02070309020205020404" pitchFamily="49" charset="0"/>
                <a:cs typeface="Courier New" panose="02070309020205020404" pitchFamily="49" charset="0"/>
              </a:rPr>
              <a:t>Après cela, elle devra être lue tous les x jours où x est une variable qui commence à a et termine à b en incrémentant de 1 à chaque lecture.</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pPr lvl="1"/>
            <a:r>
              <a:rPr lang="fr-CA" sz="1200" noProof="1">
                <a:solidFill>
                  <a:srgbClr val="92D050"/>
                </a:solidFill>
                <a:latin typeface="Courier New" panose="02070309020205020404" pitchFamily="49" charset="0"/>
                <a:cs typeface="Courier New" panose="02070309020205020404" pitchFamily="49" charset="0"/>
              </a:rPr>
              <a:t>Corriger problème d’extrémité non prise en compte : ex, sélectionner al imran nisa maida anaam et voir juz’ 6</a:t>
            </a:r>
          </a:p>
          <a:p>
            <a:pPr lvl="1"/>
            <a:r>
              <a:rPr lang="fr-CA" sz="1200" noProof="1">
                <a:solidFill>
                  <a:srgbClr val="92D050"/>
                </a:solidFill>
                <a:latin typeface="Courier New" panose="02070309020205020404" pitchFamily="49" charset="0"/>
                <a:cs typeface="Courier New" panose="02070309020205020404" pitchFamily="49" charset="0"/>
              </a:rPr>
              <a:t>Quand on retire un élément d’un grand ensemble (Juz, Sura), convertir le grand ensemble en page puis soustraire les pages de l’ancien ensemble.</a:t>
            </a:r>
          </a:p>
          <a:p>
            <a:pPr lvl="1"/>
            <a:endParaRPr lang="fr-CA" sz="1200" noProof="1">
              <a:solidFill>
                <a:srgbClr val="92D050"/>
              </a:solidFill>
              <a:latin typeface="Courier New" panose="02070309020205020404" pitchFamily="49" charset="0"/>
              <a:cs typeface="Courier New" panose="02070309020205020404" pitchFamily="49" charset="0"/>
            </a:endParaRP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i0</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i1</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e0</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25501</TotalTime>
  <Words>1541</Words>
  <Application>Microsoft Office PowerPoint</Application>
  <PresentationFormat>Widescreen</PresentationFormat>
  <Paragraphs>280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Assets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82</cp:revision>
  <dcterms:created xsi:type="dcterms:W3CDTF">2020-08-09T00:02:18Z</dcterms:created>
  <dcterms:modified xsi:type="dcterms:W3CDTF">2020-12-20T00:48:57Z</dcterms:modified>
</cp:coreProperties>
</file>